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14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875811-D6AF-4164-BD85-C36B81B625D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B78C3C9-C170-474D-8D57-45AF6E915F51}">
      <dgm:prSet phldrT="[Текст]"/>
      <dgm:spPr/>
      <dgm:t>
        <a:bodyPr/>
        <a:lstStyle/>
        <a:p>
          <a:r>
            <a:rPr lang="ru-RU" dirty="0"/>
            <a:t>Ребёнок отказывается трудиться.</a:t>
          </a:r>
        </a:p>
      </dgm:t>
    </dgm:pt>
    <dgm:pt modelId="{B3DD2E50-1C9D-4AAD-B9C4-B15AB2816EDF}" type="parTrans" cxnId="{F4D8034E-3A42-4140-BA75-FD960D703FC3}">
      <dgm:prSet/>
      <dgm:spPr/>
      <dgm:t>
        <a:bodyPr/>
        <a:lstStyle/>
        <a:p>
          <a:endParaRPr lang="ru-RU"/>
        </a:p>
      </dgm:t>
    </dgm:pt>
    <dgm:pt modelId="{0260B913-F889-47CB-ADFF-80A8F457272F}" type="sibTrans" cxnId="{F4D8034E-3A42-4140-BA75-FD960D703FC3}">
      <dgm:prSet/>
      <dgm:spPr/>
      <dgm:t>
        <a:bodyPr/>
        <a:lstStyle/>
        <a:p>
          <a:endParaRPr lang="ru-RU"/>
        </a:p>
      </dgm:t>
    </dgm:pt>
    <dgm:pt modelId="{9CB43DDB-4100-4F35-B772-1E5633EC31AE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Дать выбор из 2–3 поручений; начать вместе, затем отпустить самостоятельность.</a:t>
          </a:r>
        </a:p>
      </dgm:t>
    </dgm:pt>
    <dgm:pt modelId="{CA787F49-520E-41A4-8F9B-FBF656B7C969}" type="parTrans" cxnId="{8D3253C8-9D13-4539-9432-FAEC20FFFA9C}">
      <dgm:prSet/>
      <dgm:spPr/>
      <dgm:t>
        <a:bodyPr/>
        <a:lstStyle/>
        <a:p>
          <a:endParaRPr lang="ru-RU"/>
        </a:p>
      </dgm:t>
    </dgm:pt>
    <dgm:pt modelId="{9CA076F3-1C01-446F-BFBC-B3FEA9DEE635}" type="sibTrans" cxnId="{8D3253C8-9D13-4539-9432-FAEC20FFFA9C}">
      <dgm:prSet/>
      <dgm:spPr/>
      <dgm:t>
        <a:bodyPr/>
        <a:lstStyle/>
        <a:p>
          <a:endParaRPr lang="ru-RU"/>
        </a:p>
      </dgm:t>
    </dgm:pt>
    <dgm:pt modelId="{42621C12-A6E4-4F3C-9552-76976A1AC037}">
      <dgm:prSet phldrT="[Текст]"/>
      <dgm:spPr/>
      <dgm:t>
        <a:bodyPr/>
        <a:lstStyle/>
        <a:p>
          <a:r>
            <a:rPr lang="ru-RU" dirty="0"/>
            <a:t>Младшие быстро устают.</a:t>
          </a:r>
        </a:p>
      </dgm:t>
    </dgm:pt>
    <dgm:pt modelId="{8FB4FE79-EA8E-4DE4-BE31-EBB22E25101F}" type="parTrans" cxnId="{E15036EE-EEB2-4BA1-8F0C-7E546BFFDE1F}">
      <dgm:prSet/>
      <dgm:spPr/>
      <dgm:t>
        <a:bodyPr/>
        <a:lstStyle/>
        <a:p>
          <a:endParaRPr lang="ru-RU"/>
        </a:p>
      </dgm:t>
    </dgm:pt>
    <dgm:pt modelId="{C46600E8-89B7-4B5F-82BC-5DF7E042159D}" type="sibTrans" cxnId="{E15036EE-EEB2-4BA1-8F0C-7E546BFFDE1F}">
      <dgm:prSet/>
      <dgm:spPr/>
      <dgm:t>
        <a:bodyPr/>
        <a:lstStyle/>
        <a:p>
          <a:endParaRPr lang="ru-RU"/>
        </a:p>
      </dgm:t>
    </dgm:pt>
    <dgm:pt modelId="{D88CE2E3-7315-41DE-A919-E4249ED661DA}">
      <dgm:prSet phldrT="[Текст]" custT="1"/>
      <dgm:spPr/>
      <dgm:t>
        <a:bodyPr/>
        <a:lstStyle/>
        <a:p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Сократить время, добавить игровые элементы; чередовать с наблюдением</a:t>
          </a:r>
        </a:p>
      </dgm:t>
    </dgm:pt>
    <dgm:pt modelId="{90C5B726-1412-4E59-8DB3-75EE406203BD}" type="parTrans" cxnId="{772A06A3-56F3-4488-99BE-D3D99FF07526}">
      <dgm:prSet/>
      <dgm:spPr/>
      <dgm:t>
        <a:bodyPr/>
        <a:lstStyle/>
        <a:p>
          <a:endParaRPr lang="ru-RU"/>
        </a:p>
      </dgm:t>
    </dgm:pt>
    <dgm:pt modelId="{F5FD08A6-7C52-4E74-876C-A916EAFBDF0C}" type="sibTrans" cxnId="{772A06A3-56F3-4488-99BE-D3D99FF07526}">
      <dgm:prSet/>
      <dgm:spPr/>
      <dgm:t>
        <a:bodyPr/>
        <a:lstStyle/>
        <a:p>
          <a:endParaRPr lang="ru-RU"/>
        </a:p>
      </dgm:t>
    </dgm:pt>
    <dgm:pt modelId="{4CBBB135-C345-4B64-93D0-BADD4E5A62B6}">
      <dgm:prSet phldrT="[Текст]" custT="1"/>
      <dgm:spPr/>
      <dgm:t>
        <a:bodyPr/>
        <a:lstStyle/>
        <a:p>
          <a:pPr>
            <a:buNone/>
          </a:pP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B7D6BE-8D2B-4942-B516-B70067BC0ECF}" type="parTrans" cxnId="{124A4F51-9E08-42F8-948D-C3B0C4566CA3}">
      <dgm:prSet/>
      <dgm:spPr/>
      <dgm:t>
        <a:bodyPr/>
        <a:lstStyle/>
        <a:p>
          <a:endParaRPr lang="ru-RU"/>
        </a:p>
      </dgm:t>
    </dgm:pt>
    <dgm:pt modelId="{87B255D4-BDC1-4C64-ADED-D41D85AE0E13}" type="sibTrans" cxnId="{124A4F51-9E08-42F8-948D-C3B0C4566CA3}">
      <dgm:prSet/>
      <dgm:spPr/>
      <dgm:t>
        <a:bodyPr/>
        <a:lstStyle/>
        <a:p>
          <a:endParaRPr lang="ru-RU"/>
        </a:p>
      </dgm:t>
    </dgm:pt>
    <dgm:pt modelId="{874D8740-512A-4F3D-A54D-FBEE58445640}">
      <dgm:prSet phldrT="[Текст]"/>
      <dgm:spPr/>
      <dgm:t>
        <a:bodyPr/>
        <a:lstStyle/>
        <a:p>
          <a:pPr>
            <a:buNone/>
          </a:pPr>
          <a:r>
            <a:rPr lang="ru-RU" dirty="0"/>
            <a:t>Старшие делают всё сами, младшие остаются в стороне</a:t>
          </a:r>
        </a:p>
      </dgm:t>
    </dgm:pt>
    <dgm:pt modelId="{9B9EE54E-9029-44AB-B6A0-FF9534AE90AB}" type="parTrans" cxnId="{B01CC965-9C8B-4777-8264-B8FC49CCEA31}">
      <dgm:prSet/>
      <dgm:spPr/>
      <dgm:t>
        <a:bodyPr/>
        <a:lstStyle/>
        <a:p>
          <a:endParaRPr lang="ru-RU"/>
        </a:p>
      </dgm:t>
    </dgm:pt>
    <dgm:pt modelId="{ECB53D31-DEF5-49CE-B78E-91C823B605A2}" type="sibTrans" cxnId="{B01CC965-9C8B-4777-8264-B8FC49CCEA31}">
      <dgm:prSet/>
      <dgm:spPr/>
      <dgm:t>
        <a:bodyPr/>
        <a:lstStyle/>
        <a:p>
          <a:endParaRPr lang="ru-RU"/>
        </a:p>
      </dgm:t>
    </dgm:pt>
    <dgm:pt modelId="{583C4DAF-394E-432E-BD43-96E64D24D9E5}">
      <dgm:prSet custT="1"/>
      <dgm:spPr/>
      <dgm:t>
        <a:bodyPr/>
        <a:lstStyle/>
        <a:p>
          <a:pPr>
            <a:buNone/>
          </a:pPr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Чётко распределить роли: «Ты — главный по лейке, ты — помощник по семенам».</a:t>
          </a:r>
        </a:p>
      </dgm:t>
    </dgm:pt>
    <dgm:pt modelId="{FFDBF4DD-F19C-43C4-8DD0-FB5D501F4AB8}" type="parTrans" cxnId="{93C41656-4790-4007-ADBA-D321A0D9B369}">
      <dgm:prSet/>
      <dgm:spPr/>
      <dgm:t>
        <a:bodyPr/>
        <a:lstStyle/>
        <a:p>
          <a:endParaRPr lang="ru-RU"/>
        </a:p>
      </dgm:t>
    </dgm:pt>
    <dgm:pt modelId="{A33EC695-5403-4E24-8FD8-989865ACC282}" type="sibTrans" cxnId="{93C41656-4790-4007-ADBA-D321A0D9B369}">
      <dgm:prSet/>
      <dgm:spPr/>
      <dgm:t>
        <a:bodyPr/>
        <a:lstStyle/>
        <a:p>
          <a:endParaRPr lang="ru-RU"/>
        </a:p>
      </dgm:t>
    </dgm:pt>
    <dgm:pt modelId="{FB99673D-342F-4FBF-9457-9D0C5295153D}" type="pres">
      <dgm:prSet presAssocID="{15875811-D6AF-4164-BD85-C36B81B625D5}" presName="Name0" presStyleCnt="0">
        <dgm:presLayoutVars>
          <dgm:dir/>
          <dgm:animLvl val="lvl"/>
          <dgm:resizeHandles/>
        </dgm:presLayoutVars>
      </dgm:prSet>
      <dgm:spPr/>
    </dgm:pt>
    <dgm:pt modelId="{F8C9A295-B33E-4DB7-A276-AD04E52B9561}" type="pres">
      <dgm:prSet presAssocID="{42621C12-A6E4-4F3C-9552-76976A1AC037}" presName="linNode" presStyleCnt="0"/>
      <dgm:spPr/>
    </dgm:pt>
    <dgm:pt modelId="{BC175E0A-3A58-46C1-AE4E-6A841B2CD86B}" type="pres">
      <dgm:prSet presAssocID="{42621C12-A6E4-4F3C-9552-76976A1AC037}" presName="parentShp" presStyleLbl="node1" presStyleIdx="0" presStyleCnt="3">
        <dgm:presLayoutVars>
          <dgm:bulletEnabled val="1"/>
        </dgm:presLayoutVars>
      </dgm:prSet>
      <dgm:spPr/>
    </dgm:pt>
    <dgm:pt modelId="{C94FEF81-6C91-4294-849D-E9BF339A6F66}" type="pres">
      <dgm:prSet presAssocID="{42621C12-A6E4-4F3C-9552-76976A1AC037}" presName="childShp" presStyleLbl="bgAccFollowNode1" presStyleIdx="0" presStyleCnt="3">
        <dgm:presLayoutVars>
          <dgm:bulletEnabled val="1"/>
        </dgm:presLayoutVars>
      </dgm:prSet>
      <dgm:spPr/>
    </dgm:pt>
    <dgm:pt modelId="{C5E45202-62CB-4CAB-BF7E-9D7B494A9D41}" type="pres">
      <dgm:prSet presAssocID="{C46600E8-89B7-4B5F-82BC-5DF7E042159D}" presName="spacing" presStyleCnt="0"/>
      <dgm:spPr/>
    </dgm:pt>
    <dgm:pt modelId="{DEE78938-49D6-494C-806B-ADCE5D7E28E9}" type="pres">
      <dgm:prSet presAssocID="{2B78C3C9-C170-474D-8D57-45AF6E915F51}" presName="linNode" presStyleCnt="0"/>
      <dgm:spPr/>
    </dgm:pt>
    <dgm:pt modelId="{E179CEA2-D666-451B-8A54-673B058FE8ED}" type="pres">
      <dgm:prSet presAssocID="{2B78C3C9-C170-474D-8D57-45AF6E915F51}" presName="parentShp" presStyleLbl="node1" presStyleIdx="1" presStyleCnt="3">
        <dgm:presLayoutVars>
          <dgm:bulletEnabled val="1"/>
        </dgm:presLayoutVars>
      </dgm:prSet>
      <dgm:spPr/>
    </dgm:pt>
    <dgm:pt modelId="{D16261E3-20EE-4D06-B2F7-27C31B858758}" type="pres">
      <dgm:prSet presAssocID="{2B78C3C9-C170-474D-8D57-45AF6E915F51}" presName="childShp" presStyleLbl="bgAccFollowNode1" presStyleIdx="1" presStyleCnt="3" custScaleX="108343">
        <dgm:presLayoutVars>
          <dgm:bulletEnabled val="1"/>
        </dgm:presLayoutVars>
      </dgm:prSet>
      <dgm:spPr/>
    </dgm:pt>
    <dgm:pt modelId="{5983EB8F-E103-4ACE-8FE3-6D09E6FD4344}" type="pres">
      <dgm:prSet presAssocID="{0260B913-F889-47CB-ADFF-80A8F457272F}" presName="spacing" presStyleCnt="0"/>
      <dgm:spPr/>
    </dgm:pt>
    <dgm:pt modelId="{409D92E5-28E8-4697-AB2A-508E83646DD3}" type="pres">
      <dgm:prSet presAssocID="{874D8740-512A-4F3D-A54D-FBEE58445640}" presName="linNode" presStyleCnt="0"/>
      <dgm:spPr/>
    </dgm:pt>
    <dgm:pt modelId="{E8ADCF5D-0AE7-4DD8-8638-3193B34FF49F}" type="pres">
      <dgm:prSet presAssocID="{874D8740-512A-4F3D-A54D-FBEE58445640}" presName="parentShp" presStyleLbl="node1" presStyleIdx="2" presStyleCnt="3">
        <dgm:presLayoutVars>
          <dgm:bulletEnabled val="1"/>
        </dgm:presLayoutVars>
      </dgm:prSet>
      <dgm:spPr/>
    </dgm:pt>
    <dgm:pt modelId="{C8DCC810-C86D-4BBB-90E0-DEB5D65FE046}" type="pres">
      <dgm:prSet presAssocID="{874D8740-512A-4F3D-A54D-FBEE58445640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28379E28-2AF7-4F40-A46D-4B25AE3321BB}" type="presOf" srcId="{15875811-D6AF-4164-BD85-C36B81B625D5}" destId="{FB99673D-342F-4FBF-9457-9D0C5295153D}" srcOrd="0" destOrd="0" presId="urn:microsoft.com/office/officeart/2005/8/layout/vList6"/>
    <dgm:cxn modelId="{28A4942E-2E26-4569-85AE-4EE634CBF585}" type="presOf" srcId="{9CB43DDB-4100-4F35-B772-1E5633EC31AE}" destId="{D16261E3-20EE-4D06-B2F7-27C31B858758}" srcOrd="0" destOrd="0" presId="urn:microsoft.com/office/officeart/2005/8/layout/vList6"/>
    <dgm:cxn modelId="{B01CC965-9C8B-4777-8264-B8FC49CCEA31}" srcId="{15875811-D6AF-4164-BD85-C36B81B625D5}" destId="{874D8740-512A-4F3D-A54D-FBEE58445640}" srcOrd="2" destOrd="0" parTransId="{9B9EE54E-9029-44AB-B6A0-FF9534AE90AB}" sibTransId="{ECB53D31-DEF5-49CE-B78E-91C823B605A2}"/>
    <dgm:cxn modelId="{F4D8034E-3A42-4140-BA75-FD960D703FC3}" srcId="{15875811-D6AF-4164-BD85-C36B81B625D5}" destId="{2B78C3C9-C170-474D-8D57-45AF6E915F51}" srcOrd="1" destOrd="0" parTransId="{B3DD2E50-1C9D-4AAD-B9C4-B15AB2816EDF}" sibTransId="{0260B913-F889-47CB-ADFF-80A8F457272F}"/>
    <dgm:cxn modelId="{124A4F51-9E08-42F8-948D-C3B0C4566CA3}" srcId="{2B78C3C9-C170-474D-8D57-45AF6E915F51}" destId="{4CBBB135-C345-4B64-93D0-BADD4E5A62B6}" srcOrd="1" destOrd="0" parTransId="{7FB7D6BE-8D2B-4942-B516-B70067BC0ECF}" sibTransId="{87B255D4-BDC1-4C64-ADED-D41D85AE0E13}"/>
    <dgm:cxn modelId="{93C41656-4790-4007-ADBA-D321A0D9B369}" srcId="{874D8740-512A-4F3D-A54D-FBEE58445640}" destId="{583C4DAF-394E-432E-BD43-96E64D24D9E5}" srcOrd="0" destOrd="0" parTransId="{FFDBF4DD-F19C-43C4-8DD0-FB5D501F4AB8}" sibTransId="{A33EC695-5403-4E24-8FD8-989865ACC282}"/>
    <dgm:cxn modelId="{368AD881-5032-44A7-9203-5E17448524E9}" type="presOf" srcId="{4CBBB135-C345-4B64-93D0-BADD4E5A62B6}" destId="{D16261E3-20EE-4D06-B2F7-27C31B858758}" srcOrd="0" destOrd="1" presId="urn:microsoft.com/office/officeart/2005/8/layout/vList6"/>
    <dgm:cxn modelId="{772A06A3-56F3-4488-99BE-D3D99FF07526}" srcId="{42621C12-A6E4-4F3C-9552-76976A1AC037}" destId="{D88CE2E3-7315-41DE-A919-E4249ED661DA}" srcOrd="0" destOrd="0" parTransId="{90C5B726-1412-4E59-8DB3-75EE406203BD}" sibTransId="{F5FD08A6-7C52-4E74-876C-A916EAFBDF0C}"/>
    <dgm:cxn modelId="{28AEF5AE-2013-4BE4-9211-29BC89E52A19}" type="presOf" srcId="{2B78C3C9-C170-474D-8D57-45AF6E915F51}" destId="{E179CEA2-D666-451B-8A54-673B058FE8ED}" srcOrd="0" destOrd="0" presId="urn:microsoft.com/office/officeart/2005/8/layout/vList6"/>
    <dgm:cxn modelId="{8D3253C8-9D13-4539-9432-FAEC20FFFA9C}" srcId="{2B78C3C9-C170-474D-8D57-45AF6E915F51}" destId="{9CB43DDB-4100-4F35-B772-1E5633EC31AE}" srcOrd="0" destOrd="0" parTransId="{CA787F49-520E-41A4-8F9B-FBF656B7C969}" sibTransId="{9CA076F3-1C01-446F-BFBC-B3FEA9DEE635}"/>
    <dgm:cxn modelId="{76B92FE2-3A21-4134-B70B-ED4D47FD5618}" type="presOf" srcId="{D88CE2E3-7315-41DE-A919-E4249ED661DA}" destId="{C94FEF81-6C91-4294-849D-E9BF339A6F66}" srcOrd="0" destOrd="0" presId="urn:microsoft.com/office/officeart/2005/8/layout/vList6"/>
    <dgm:cxn modelId="{E15036EE-EEB2-4BA1-8F0C-7E546BFFDE1F}" srcId="{15875811-D6AF-4164-BD85-C36B81B625D5}" destId="{42621C12-A6E4-4F3C-9552-76976A1AC037}" srcOrd="0" destOrd="0" parTransId="{8FB4FE79-EA8E-4DE4-BE31-EBB22E25101F}" sibTransId="{C46600E8-89B7-4B5F-82BC-5DF7E042159D}"/>
    <dgm:cxn modelId="{A1CCCDF4-9CE0-44A4-826F-2BD080C283FE}" type="presOf" srcId="{42621C12-A6E4-4F3C-9552-76976A1AC037}" destId="{BC175E0A-3A58-46C1-AE4E-6A841B2CD86B}" srcOrd="0" destOrd="0" presId="urn:microsoft.com/office/officeart/2005/8/layout/vList6"/>
    <dgm:cxn modelId="{BC71D0F5-B0E8-48D7-ADA8-C844919AF8B5}" type="presOf" srcId="{874D8740-512A-4F3D-A54D-FBEE58445640}" destId="{E8ADCF5D-0AE7-4DD8-8638-3193B34FF49F}" srcOrd="0" destOrd="0" presId="urn:microsoft.com/office/officeart/2005/8/layout/vList6"/>
    <dgm:cxn modelId="{BDEAE6FE-3234-4038-98FA-B51F2BAA291A}" type="presOf" srcId="{583C4DAF-394E-432E-BD43-96E64D24D9E5}" destId="{C8DCC810-C86D-4BBB-90E0-DEB5D65FE046}" srcOrd="0" destOrd="0" presId="urn:microsoft.com/office/officeart/2005/8/layout/vList6"/>
    <dgm:cxn modelId="{849A38E5-4946-49B0-84B9-E66467E094FC}" type="presParOf" srcId="{FB99673D-342F-4FBF-9457-9D0C5295153D}" destId="{F8C9A295-B33E-4DB7-A276-AD04E52B9561}" srcOrd="0" destOrd="0" presId="urn:microsoft.com/office/officeart/2005/8/layout/vList6"/>
    <dgm:cxn modelId="{416EB8E1-717F-4C02-962D-59716B200406}" type="presParOf" srcId="{F8C9A295-B33E-4DB7-A276-AD04E52B9561}" destId="{BC175E0A-3A58-46C1-AE4E-6A841B2CD86B}" srcOrd="0" destOrd="0" presId="urn:microsoft.com/office/officeart/2005/8/layout/vList6"/>
    <dgm:cxn modelId="{1CE17B92-47D4-4214-B2B1-6197B1D4D67B}" type="presParOf" srcId="{F8C9A295-B33E-4DB7-A276-AD04E52B9561}" destId="{C94FEF81-6C91-4294-849D-E9BF339A6F66}" srcOrd="1" destOrd="0" presId="urn:microsoft.com/office/officeart/2005/8/layout/vList6"/>
    <dgm:cxn modelId="{B51BD120-86AA-41DE-933B-06A54182D01F}" type="presParOf" srcId="{FB99673D-342F-4FBF-9457-9D0C5295153D}" destId="{C5E45202-62CB-4CAB-BF7E-9D7B494A9D41}" srcOrd="1" destOrd="0" presId="urn:microsoft.com/office/officeart/2005/8/layout/vList6"/>
    <dgm:cxn modelId="{55771E57-B75A-4B84-BDA2-75C822F816E6}" type="presParOf" srcId="{FB99673D-342F-4FBF-9457-9D0C5295153D}" destId="{DEE78938-49D6-494C-806B-ADCE5D7E28E9}" srcOrd="2" destOrd="0" presId="urn:microsoft.com/office/officeart/2005/8/layout/vList6"/>
    <dgm:cxn modelId="{29E28887-EAD6-4B85-8BC6-DF66F3DDEC6D}" type="presParOf" srcId="{DEE78938-49D6-494C-806B-ADCE5D7E28E9}" destId="{E179CEA2-D666-451B-8A54-673B058FE8ED}" srcOrd="0" destOrd="0" presId="urn:microsoft.com/office/officeart/2005/8/layout/vList6"/>
    <dgm:cxn modelId="{BC018E24-7535-441A-B53D-C4C2CBEF5F28}" type="presParOf" srcId="{DEE78938-49D6-494C-806B-ADCE5D7E28E9}" destId="{D16261E3-20EE-4D06-B2F7-27C31B858758}" srcOrd="1" destOrd="0" presId="urn:microsoft.com/office/officeart/2005/8/layout/vList6"/>
    <dgm:cxn modelId="{F131F9C6-580C-42A8-9DC7-D92D3A15EEB4}" type="presParOf" srcId="{FB99673D-342F-4FBF-9457-9D0C5295153D}" destId="{5983EB8F-E103-4ACE-8FE3-6D09E6FD4344}" srcOrd="3" destOrd="0" presId="urn:microsoft.com/office/officeart/2005/8/layout/vList6"/>
    <dgm:cxn modelId="{31D91930-3224-42D2-8690-7FCF80750FE6}" type="presParOf" srcId="{FB99673D-342F-4FBF-9457-9D0C5295153D}" destId="{409D92E5-28E8-4697-AB2A-508E83646DD3}" srcOrd="4" destOrd="0" presId="urn:microsoft.com/office/officeart/2005/8/layout/vList6"/>
    <dgm:cxn modelId="{1EF20BD2-703A-4142-85F6-7622C486C930}" type="presParOf" srcId="{409D92E5-28E8-4697-AB2A-508E83646DD3}" destId="{E8ADCF5D-0AE7-4DD8-8638-3193B34FF49F}" srcOrd="0" destOrd="0" presId="urn:microsoft.com/office/officeart/2005/8/layout/vList6"/>
    <dgm:cxn modelId="{90FA82C3-1178-44B3-873B-ED5425520898}" type="presParOf" srcId="{409D92E5-28E8-4697-AB2A-508E83646DD3}" destId="{C8DCC810-C86D-4BBB-90E0-DEB5D65FE04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FEF81-6C91-4294-849D-E9BF339A6F66}">
      <dsp:nvSpPr>
        <dsp:cNvPr id="0" name=""/>
        <dsp:cNvSpPr/>
      </dsp:nvSpPr>
      <dsp:spPr>
        <a:xfrm>
          <a:off x="3568286" y="0"/>
          <a:ext cx="5352429" cy="16755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Сократить время, добавить игровые элементы; чередовать с наблюдением</a:t>
          </a:r>
        </a:p>
      </dsp:txBody>
      <dsp:txXfrm>
        <a:off x="3568286" y="209438"/>
        <a:ext cx="4724115" cy="1256629"/>
      </dsp:txXfrm>
    </dsp:sp>
    <dsp:sp modelId="{BC175E0A-3A58-46C1-AE4E-6A841B2CD86B}">
      <dsp:nvSpPr>
        <dsp:cNvPr id="0" name=""/>
        <dsp:cNvSpPr/>
      </dsp:nvSpPr>
      <dsp:spPr>
        <a:xfrm>
          <a:off x="0" y="0"/>
          <a:ext cx="3568286" cy="1675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Младшие быстро устают.</a:t>
          </a:r>
        </a:p>
      </dsp:txBody>
      <dsp:txXfrm>
        <a:off x="81791" y="81791"/>
        <a:ext cx="3404704" cy="1511923"/>
      </dsp:txXfrm>
    </dsp:sp>
    <dsp:sp modelId="{D16261E3-20EE-4D06-B2F7-27C31B858758}">
      <dsp:nvSpPr>
        <dsp:cNvPr id="0" name=""/>
        <dsp:cNvSpPr/>
      </dsp:nvSpPr>
      <dsp:spPr>
        <a:xfrm>
          <a:off x="3398380" y="1843056"/>
          <a:ext cx="5521492" cy="16755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Дать выбор из 2–3 поручений; начать вместе, затем отпустить самостоятельность.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98380" y="2052494"/>
        <a:ext cx="4893178" cy="1256629"/>
      </dsp:txXfrm>
    </dsp:sp>
    <dsp:sp modelId="{E179CEA2-D666-451B-8A54-673B058FE8ED}">
      <dsp:nvSpPr>
        <dsp:cNvPr id="0" name=""/>
        <dsp:cNvSpPr/>
      </dsp:nvSpPr>
      <dsp:spPr>
        <a:xfrm>
          <a:off x="842" y="1843056"/>
          <a:ext cx="3397538" cy="1675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Ребёнок отказывается трудиться.</a:t>
          </a:r>
        </a:p>
      </dsp:txBody>
      <dsp:txXfrm>
        <a:off x="82633" y="1924847"/>
        <a:ext cx="3233956" cy="1511923"/>
      </dsp:txXfrm>
    </dsp:sp>
    <dsp:sp modelId="{C8DCC810-C86D-4BBB-90E0-DEB5D65FE046}">
      <dsp:nvSpPr>
        <dsp:cNvPr id="0" name=""/>
        <dsp:cNvSpPr/>
      </dsp:nvSpPr>
      <dsp:spPr>
        <a:xfrm>
          <a:off x="3568286" y="3686112"/>
          <a:ext cx="5352429" cy="1675505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Чётко распределить роли: «Ты — главный по лейке, ты — помощник по семенам».</a:t>
          </a:r>
        </a:p>
      </dsp:txBody>
      <dsp:txXfrm>
        <a:off x="3568286" y="3895550"/>
        <a:ext cx="4724115" cy="1256629"/>
      </dsp:txXfrm>
    </dsp:sp>
    <dsp:sp modelId="{E8ADCF5D-0AE7-4DD8-8638-3193B34FF49F}">
      <dsp:nvSpPr>
        <dsp:cNvPr id="0" name=""/>
        <dsp:cNvSpPr/>
      </dsp:nvSpPr>
      <dsp:spPr>
        <a:xfrm>
          <a:off x="0" y="3686112"/>
          <a:ext cx="3568286" cy="1675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Старшие делают всё сами, младшие остаются в стороне</a:t>
          </a:r>
        </a:p>
      </dsp:txBody>
      <dsp:txXfrm>
        <a:off x="81791" y="3767903"/>
        <a:ext cx="3404704" cy="15119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957672-7643-49C6-89FC-A20B743602E5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A5AD3-CD57-488B-9348-D2DA61DA2D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901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CA5AD3-CD57-488B-9348-D2DA61DA2D2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177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087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342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88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7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51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165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2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76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585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716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27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FFDBDE-C8FF-479E-9D24-83747C7B482B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EBAF27-48E0-4692-8B8C-3A5DCDAF4B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458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.jp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27.jpg"/><Relationship Id="rId7" Type="http://schemas.openxmlformats.org/officeDocument/2006/relationships/image" Target="../media/image3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g"/><Relationship Id="rId5" Type="http://schemas.openxmlformats.org/officeDocument/2006/relationships/image" Target="../media/image10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g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7BE24DE-A020-1BC7-4404-17EEAD975A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B2D524ED-1E50-39B2-0928-21EC0B156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0753"/>
            <a:ext cx="8995144" cy="1996963"/>
          </a:xfrm>
        </p:spPr>
        <p:txBody>
          <a:bodyPr>
            <a:normAutofit/>
          </a:bodyPr>
          <a:lstStyle/>
          <a:p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«Трудовое воспитание в разновозрастной группе:</a:t>
            </a:r>
            <a:b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лето как ресурс развития».</a:t>
            </a:r>
          </a:p>
        </p:txBody>
      </p: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907CEBC5-C242-ADB1-9861-2232C12DA3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CDD0300-D68F-2F92-E8E2-826F9B522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60" b="6011"/>
          <a:stretch>
            <a:fillRect/>
          </a:stretch>
        </p:blipFill>
        <p:spPr>
          <a:xfrm>
            <a:off x="451386" y="2529429"/>
            <a:ext cx="8314227" cy="32846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C1EAB57-4F41-EE25-3F0F-5F8379436BBA}"/>
              </a:ext>
            </a:extLst>
          </p:cNvPr>
          <p:cNvSpPr txBox="1"/>
          <p:nvPr/>
        </p:nvSpPr>
        <p:spPr>
          <a:xfrm>
            <a:off x="360947" y="6256421"/>
            <a:ext cx="8277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воспитатель МБДОУ детский сад «Сказка»  Абанина Т.Н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7001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F3D47-8DE7-AD59-DBD8-5243461D7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D7AD14-4A0B-D55E-F6DA-51B8DD6D97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50C4F6-21A5-418C-02CE-B768030DDFE5}"/>
              </a:ext>
            </a:extLst>
          </p:cNvPr>
          <p:cNvSpPr txBox="1"/>
          <p:nvPr/>
        </p:nvSpPr>
        <p:spPr>
          <a:xfrm>
            <a:off x="1626781" y="297712"/>
            <a:ext cx="60605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и цель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7B760B-D730-1EA8-32CF-CD136765BBE3}"/>
              </a:ext>
            </a:extLst>
          </p:cNvPr>
          <p:cNvSpPr txBox="1"/>
          <p:nvPr/>
        </p:nvSpPr>
        <p:spPr>
          <a:xfrm>
            <a:off x="808074" y="914400"/>
            <a:ext cx="75172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 — лучшее время для трудового воспитания.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B1F111-EB42-4082-3E42-366AC8C55B3A}"/>
              </a:ext>
            </a:extLst>
          </p:cNvPr>
          <p:cNvSpPr txBox="1"/>
          <p:nvPr/>
        </p:nvSpPr>
        <p:spPr>
          <a:xfrm>
            <a:off x="986589" y="3952457"/>
            <a:ext cx="7253645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сформировать положительное отношение к труду;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развить трудовые навыки с учётом возраста;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воспитать ответственность и умение работать в команде;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представления о труде взрослых.</a:t>
            </a:r>
          </a:p>
          <a:p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F711CD-590E-6A59-637B-680F4276540E}"/>
              </a:ext>
            </a:extLst>
          </p:cNvPr>
          <p:cNvSpPr txBox="1"/>
          <p:nvPr/>
        </p:nvSpPr>
        <p:spPr>
          <a:xfrm>
            <a:off x="228600" y="1960839"/>
            <a:ext cx="86988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Летом у детей больше времени на свежем воздухе, а естественные условия позволяют включать труд в игру и повседневные дела. Это идеальный период, чтобы формировать самостоятельность, ответственность и позитивное отношение к труду без принуждения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5BA5E8-C9AC-2991-CF23-48E9238077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57" y="4557494"/>
            <a:ext cx="1308434" cy="1744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3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9DC01-D3C6-2B6C-C1B7-9CF7895A3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8C9820-04C5-A759-9C0C-F4D232EAF7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31C8A85-174B-4F6F-8A2C-0714305E0221}"/>
              </a:ext>
            </a:extLst>
          </p:cNvPr>
          <p:cNvSpPr txBox="1"/>
          <p:nvPr/>
        </p:nvSpPr>
        <p:spPr>
          <a:xfrm>
            <a:off x="1388363" y="159002"/>
            <a:ext cx="5518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AD4ABC-6C1A-12D0-5CE2-56AC62212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47" y="773776"/>
            <a:ext cx="1010144" cy="129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5960541-8D7A-C634-B25B-22C22870A3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23" r="13595"/>
          <a:stretch>
            <a:fillRect/>
          </a:stretch>
        </p:blipFill>
        <p:spPr>
          <a:xfrm>
            <a:off x="6588281" y="730838"/>
            <a:ext cx="1010144" cy="1296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6F3DBA8-11D7-986A-542C-FC0325E33B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3857" y="670506"/>
            <a:ext cx="1010144" cy="1296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A4512B7-1A70-3E8B-76D0-372DAA1CF388}"/>
              </a:ext>
            </a:extLst>
          </p:cNvPr>
          <p:cNvSpPr txBox="1"/>
          <p:nvPr/>
        </p:nvSpPr>
        <p:spPr>
          <a:xfrm>
            <a:off x="946247" y="2026838"/>
            <a:ext cx="1010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3-4 года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461B29-D570-1057-D798-43ADC2DE3ADF}"/>
              </a:ext>
            </a:extLst>
          </p:cNvPr>
          <p:cNvSpPr txBox="1"/>
          <p:nvPr/>
        </p:nvSpPr>
        <p:spPr>
          <a:xfrm>
            <a:off x="4330815" y="1996060"/>
            <a:ext cx="1010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4-5 лет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4ACB36-C63A-41DA-66CF-016D6FCD32BE}"/>
              </a:ext>
            </a:extLst>
          </p:cNvPr>
          <p:cNvSpPr txBox="1"/>
          <p:nvPr/>
        </p:nvSpPr>
        <p:spPr>
          <a:xfrm>
            <a:off x="6588281" y="2069776"/>
            <a:ext cx="18965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5-7 лет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3586F97-BDE5-AC72-4008-FC7934EED827}"/>
              </a:ext>
            </a:extLst>
          </p:cNvPr>
          <p:cNvSpPr txBox="1"/>
          <p:nvPr/>
        </p:nvSpPr>
        <p:spPr>
          <a:xfrm>
            <a:off x="0" y="2509285"/>
            <a:ext cx="293570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Освоение навыков самообслуживания; простые поручения (1–2 действия); подражание взрослым.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5–7 минут.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66044E-FFBB-6D20-2453-702EF8544E20}"/>
              </a:ext>
            </a:extLst>
          </p:cNvPr>
          <p:cNvSpPr txBox="1"/>
          <p:nvPr/>
        </p:nvSpPr>
        <p:spPr>
          <a:xfrm>
            <a:off x="3056021" y="2456121"/>
            <a:ext cx="28352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Дежурства; более сложные поручения; понимание пользы труда для группы.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10–15 минут.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B6D407F-58CA-0BA5-BFED-DB0908FB1B27}"/>
              </a:ext>
            </a:extLst>
          </p:cNvPr>
          <p:cNvSpPr txBox="1"/>
          <p:nvPr/>
        </p:nvSpPr>
        <p:spPr>
          <a:xfrm>
            <a:off x="5763126" y="2456121"/>
            <a:ext cx="338087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и распределение обязанностей; контроль качества; коллективный труд; объяснение своих действий.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15–25 минут (с перерывами).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BCB362F-5F39-D670-4655-91980D01A0EB}"/>
              </a:ext>
            </a:extLst>
          </p:cNvPr>
          <p:cNvSpPr txBox="1"/>
          <p:nvPr/>
        </p:nvSpPr>
        <p:spPr>
          <a:xfrm>
            <a:off x="541421" y="5852542"/>
            <a:ext cx="7943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Условия: утро/вечер, головной убор, удобная одежда, безопасный инвентарь.</a:t>
            </a:r>
          </a:p>
        </p:txBody>
      </p:sp>
    </p:spTree>
    <p:extLst>
      <p:ext uri="{BB962C8B-B14F-4D97-AF65-F5344CB8AC3E}">
        <p14:creationId xmlns:p14="http://schemas.microsoft.com/office/powerpoint/2010/main" val="339694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A4CA8-E2C1-D188-59FE-C6C7A68A1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BCC9F7-8AB2-A9B0-F8E4-3DBF2B6A59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32"/>
            <a:ext cx="9144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0856CA8-EA79-F42B-5EB9-B510266D5648}"/>
              </a:ext>
            </a:extLst>
          </p:cNvPr>
          <p:cNvSpPr txBox="1"/>
          <p:nvPr/>
        </p:nvSpPr>
        <p:spPr>
          <a:xfrm>
            <a:off x="1382233" y="255181"/>
            <a:ext cx="64433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виды труда летом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: скругленные противолежащие углы 8">
            <a:extLst>
              <a:ext uri="{FF2B5EF4-FFF2-40B4-BE49-F238E27FC236}">
                <a16:creationId xmlns:a16="http://schemas.microsoft.com/office/drawing/2014/main" id="{066D4B78-968E-BC26-79F6-65F699A66987}"/>
              </a:ext>
            </a:extLst>
          </p:cNvPr>
          <p:cNvSpPr/>
          <p:nvPr/>
        </p:nvSpPr>
        <p:spPr>
          <a:xfrm>
            <a:off x="914399" y="1403498"/>
            <a:ext cx="2160000" cy="2268000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противолежащие углы 9">
            <a:extLst>
              <a:ext uri="{FF2B5EF4-FFF2-40B4-BE49-F238E27FC236}">
                <a16:creationId xmlns:a16="http://schemas.microsoft.com/office/drawing/2014/main" id="{11470258-279A-D505-988E-634010A7A0CB}"/>
              </a:ext>
            </a:extLst>
          </p:cNvPr>
          <p:cNvSpPr/>
          <p:nvPr/>
        </p:nvSpPr>
        <p:spPr>
          <a:xfrm>
            <a:off x="3498111" y="1403498"/>
            <a:ext cx="2172247" cy="230570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противолежащие углы 10">
            <a:extLst>
              <a:ext uri="{FF2B5EF4-FFF2-40B4-BE49-F238E27FC236}">
                <a16:creationId xmlns:a16="http://schemas.microsoft.com/office/drawing/2014/main" id="{40415C6F-D4CB-82E1-ACF7-B7A605F47565}"/>
              </a:ext>
            </a:extLst>
          </p:cNvPr>
          <p:cNvSpPr/>
          <p:nvPr/>
        </p:nvSpPr>
        <p:spPr>
          <a:xfrm>
            <a:off x="6337005" y="1403498"/>
            <a:ext cx="2160000" cy="2305702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противолежащие углы 11">
            <a:extLst>
              <a:ext uri="{FF2B5EF4-FFF2-40B4-BE49-F238E27FC236}">
                <a16:creationId xmlns:a16="http://schemas.microsoft.com/office/drawing/2014/main" id="{6EB8156E-6F5F-7965-7397-67A0A1BE9D46}"/>
              </a:ext>
            </a:extLst>
          </p:cNvPr>
          <p:cNvSpPr/>
          <p:nvPr/>
        </p:nvSpPr>
        <p:spPr>
          <a:xfrm>
            <a:off x="1020726" y="3886199"/>
            <a:ext cx="3240000" cy="2935957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противолежащие углы 12">
            <a:extLst>
              <a:ext uri="{FF2B5EF4-FFF2-40B4-BE49-F238E27FC236}">
                <a16:creationId xmlns:a16="http://schemas.microsoft.com/office/drawing/2014/main" id="{33CEDD7B-9443-09BC-1094-949B664B3F16}"/>
              </a:ext>
            </a:extLst>
          </p:cNvPr>
          <p:cNvSpPr/>
          <p:nvPr/>
        </p:nvSpPr>
        <p:spPr>
          <a:xfrm>
            <a:off x="4827180" y="3886200"/>
            <a:ext cx="3240000" cy="2935956"/>
          </a:xfrm>
          <a:prstGeom prst="round2Diag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73956B-6171-D2B8-7144-FD5F994514F4}"/>
              </a:ext>
            </a:extLst>
          </p:cNvPr>
          <p:cNvSpPr txBox="1"/>
          <p:nvPr/>
        </p:nvSpPr>
        <p:spPr>
          <a:xfrm>
            <a:off x="1020726" y="1403498"/>
            <a:ext cx="20536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в природе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C72E36-4A5A-6695-39F3-DBC45BA255A1}"/>
              </a:ext>
            </a:extLst>
          </p:cNvPr>
          <p:cNvSpPr txBox="1"/>
          <p:nvPr/>
        </p:nvSpPr>
        <p:spPr>
          <a:xfrm>
            <a:off x="3615070" y="1403498"/>
            <a:ext cx="2043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Хозяйственно-бытовой труд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FE5AB0-6F3A-4BF5-85E0-060428B4ACC5}"/>
              </a:ext>
            </a:extLst>
          </p:cNvPr>
          <p:cNvSpPr txBox="1"/>
          <p:nvPr/>
        </p:nvSpPr>
        <p:spPr>
          <a:xfrm>
            <a:off x="6432698" y="1403498"/>
            <a:ext cx="20643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Самообслуживание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EBF66C-30DB-7EA6-6E68-88179E216D83}"/>
              </a:ext>
            </a:extLst>
          </p:cNvPr>
          <p:cNvSpPr txBox="1"/>
          <p:nvPr/>
        </p:nvSpPr>
        <p:spPr>
          <a:xfrm>
            <a:off x="1148316" y="3965944"/>
            <a:ext cx="31124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Ручной труд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ECFAC819-AE1C-AE10-2899-8052796CFF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193"/>
          <a:stretch>
            <a:fillRect/>
          </a:stretch>
        </p:blipFill>
        <p:spPr>
          <a:xfrm flipH="1">
            <a:off x="1148316" y="4335276"/>
            <a:ext cx="2951585" cy="235818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57CDA48-B5F6-D87E-2C97-C48231D5A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447180" y="2049829"/>
            <a:ext cx="1919999" cy="1440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83D7F36-B56D-E3C7-EFFF-F560DCD1D8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07"/>
          <a:stretch>
            <a:fillRect/>
          </a:stretch>
        </p:blipFill>
        <p:spPr>
          <a:xfrm>
            <a:off x="1020726" y="2124667"/>
            <a:ext cx="1980000" cy="145239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CB64E94B-F89E-3DAB-2F19-30F101F61C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27180" y="4572802"/>
            <a:ext cx="3120000" cy="212066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8F864AB-3D01-A5FA-AD94-829E908C21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211" y="2070333"/>
            <a:ext cx="1800504" cy="147600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F4BD497-045F-421E-532C-72FEBF781229}"/>
              </a:ext>
            </a:extLst>
          </p:cNvPr>
          <p:cNvSpPr txBox="1"/>
          <p:nvPr/>
        </p:nvSpPr>
        <p:spPr>
          <a:xfrm>
            <a:off x="4988998" y="4044835"/>
            <a:ext cx="2796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взрослых</a:t>
            </a:r>
          </a:p>
        </p:txBody>
      </p:sp>
    </p:spTree>
    <p:extLst>
      <p:ext uri="{BB962C8B-B14F-4D97-AF65-F5344CB8AC3E}">
        <p14:creationId xmlns:p14="http://schemas.microsoft.com/office/powerpoint/2010/main" val="339329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4578C-A080-8D9E-D315-10B969F2F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366634F-CF75-E667-3CA8-1A027FE17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6B4072-C869-E8AB-BCE3-6C01E23BBD21}"/>
              </a:ext>
            </a:extLst>
          </p:cNvPr>
          <p:cNvSpPr txBox="1"/>
          <p:nvPr/>
        </p:nvSpPr>
        <p:spPr>
          <a:xfrm>
            <a:off x="1967023" y="184875"/>
            <a:ext cx="5018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в природе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E5FEB7-C703-D201-AA49-8DF591DC1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15" y="760368"/>
            <a:ext cx="3264000" cy="2448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19F72A4-F6CC-FAA2-7D23-B843B5C418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87" y="760368"/>
            <a:ext cx="3264000" cy="244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CCE8F1-A308-B08F-88FC-5E81EDD9AE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6757" y="2811839"/>
            <a:ext cx="2217826" cy="295710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CD7F2EE-F8FE-440A-E425-AA119FC8EF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7568" y="3598076"/>
            <a:ext cx="3250455" cy="2448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8E241E-6913-C52A-170A-9FF0CE61BC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93" y="3622656"/>
            <a:ext cx="2683153" cy="244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D8A3189-1086-3FCC-2D89-21E60A34F7CF}"/>
              </a:ext>
            </a:extLst>
          </p:cNvPr>
          <p:cNvSpPr txBox="1"/>
          <p:nvPr/>
        </p:nvSpPr>
        <p:spPr>
          <a:xfrm>
            <a:off x="385421" y="2923326"/>
            <a:ext cx="290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00FF00"/>
                </a:highlight>
              </a:rPr>
              <a:t>подметание дорожек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D75811-43AC-9065-DB13-EF7C4285F3B8}"/>
              </a:ext>
            </a:extLst>
          </p:cNvPr>
          <p:cNvSpPr txBox="1"/>
          <p:nvPr/>
        </p:nvSpPr>
        <p:spPr>
          <a:xfrm>
            <a:off x="495982" y="5709684"/>
            <a:ext cx="26831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00FF00"/>
                </a:highlight>
              </a:rPr>
              <a:t>сбор семян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BE2E8B-1E22-348D-32F6-1CCBBE6BF36B}"/>
              </a:ext>
            </a:extLst>
          </p:cNvPr>
          <p:cNvSpPr txBox="1"/>
          <p:nvPr/>
        </p:nvSpPr>
        <p:spPr>
          <a:xfrm>
            <a:off x="5687015" y="2906809"/>
            <a:ext cx="3071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00FF00"/>
                </a:highlight>
              </a:rPr>
              <a:t>сбор листьев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D9122A-D86E-1BE5-37B3-68B51C7C50D1}"/>
              </a:ext>
            </a:extLst>
          </p:cNvPr>
          <p:cNvSpPr txBox="1"/>
          <p:nvPr/>
        </p:nvSpPr>
        <p:spPr>
          <a:xfrm>
            <a:off x="5301591" y="5709684"/>
            <a:ext cx="3421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00FF00"/>
                </a:highlight>
              </a:rPr>
              <a:t>полив цветов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841C67-78CB-E150-B641-7CDBD3FB9B00}"/>
              </a:ext>
            </a:extLst>
          </p:cNvPr>
          <p:cNvSpPr txBox="1"/>
          <p:nvPr/>
        </p:nvSpPr>
        <p:spPr>
          <a:xfrm>
            <a:off x="3179135" y="5805377"/>
            <a:ext cx="21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highlight>
                  <a:srgbClr val="00FF00"/>
                </a:highlight>
              </a:rPr>
              <a:t>уход за клумбой</a:t>
            </a:r>
          </a:p>
        </p:txBody>
      </p:sp>
    </p:spTree>
    <p:extLst>
      <p:ext uri="{BB962C8B-B14F-4D97-AF65-F5344CB8AC3E}">
        <p14:creationId xmlns:p14="http://schemas.microsoft.com/office/powerpoint/2010/main" val="288256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6D354-A552-5909-C7D1-10A074D53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96C8BD-2366-30B6-115E-7E7247E64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CDB49D-149F-9464-DA86-F0EFF8402B86}"/>
              </a:ext>
            </a:extLst>
          </p:cNvPr>
          <p:cNvSpPr txBox="1"/>
          <p:nvPr/>
        </p:nvSpPr>
        <p:spPr>
          <a:xfrm>
            <a:off x="1594884" y="265814"/>
            <a:ext cx="56139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Хозяйственно-бытовой труд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D58D33D-52E9-A628-32DB-4E055A49A9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4" t="14709" r="7451"/>
          <a:stretch>
            <a:fillRect/>
          </a:stretch>
        </p:blipFill>
        <p:spPr>
          <a:xfrm>
            <a:off x="5001043" y="1026042"/>
            <a:ext cx="3263998" cy="244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025F0C-A9C1-B33D-FA07-D247E59A0D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9" y="1026042"/>
            <a:ext cx="3264000" cy="244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B752DB-5650-A684-6792-11E8FE78D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9" b="21031"/>
          <a:stretch>
            <a:fillRect/>
          </a:stretch>
        </p:blipFill>
        <p:spPr>
          <a:xfrm>
            <a:off x="1871331" y="3986843"/>
            <a:ext cx="5222880" cy="24029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1004D4-6967-D6AC-EB12-6A98B3E6C29F}"/>
              </a:ext>
            </a:extLst>
          </p:cNvPr>
          <p:cNvSpPr txBox="1"/>
          <p:nvPr/>
        </p:nvSpPr>
        <p:spPr>
          <a:xfrm>
            <a:off x="878959" y="3474042"/>
            <a:ext cx="326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протирание скамеек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8BE83-7F0B-D1BC-00FE-3FD636338A53}"/>
              </a:ext>
            </a:extLst>
          </p:cNvPr>
          <p:cNvSpPr txBox="1"/>
          <p:nvPr/>
        </p:nvSpPr>
        <p:spPr>
          <a:xfrm>
            <a:off x="5001043" y="3474042"/>
            <a:ext cx="326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подметание веранды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9C7FB81-273E-1D83-25B4-E48530728FC9}"/>
              </a:ext>
            </a:extLst>
          </p:cNvPr>
          <p:cNvSpPr txBox="1"/>
          <p:nvPr/>
        </p:nvSpPr>
        <p:spPr>
          <a:xfrm>
            <a:off x="1871331" y="6389801"/>
            <a:ext cx="5222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сервировка столов</a:t>
            </a:r>
          </a:p>
        </p:txBody>
      </p:sp>
    </p:spTree>
    <p:extLst>
      <p:ext uri="{BB962C8B-B14F-4D97-AF65-F5344CB8AC3E}">
        <p14:creationId xmlns:p14="http://schemas.microsoft.com/office/powerpoint/2010/main" val="3626639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DCD46-7309-97C9-94F0-4A9172E04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786BB8F-8BAC-51D4-6A52-443ECF65FF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1D3D38-7B1C-D865-F9F4-164970A4604E}"/>
              </a:ext>
            </a:extLst>
          </p:cNvPr>
          <p:cNvSpPr txBox="1"/>
          <p:nvPr/>
        </p:nvSpPr>
        <p:spPr>
          <a:xfrm>
            <a:off x="1924493" y="180753"/>
            <a:ext cx="5422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Самообслуживание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24FCAD-D452-E65F-5564-EDCD5B498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55" y="1032763"/>
            <a:ext cx="3002867" cy="39872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C8AC52-D461-53DE-1777-7C4EF36B36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245" y="861237"/>
            <a:ext cx="3264000" cy="244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61B0411-1F31-9CEF-8A32-DB52E4245EEE}"/>
              </a:ext>
            </a:extLst>
          </p:cNvPr>
          <p:cNvSpPr txBox="1"/>
          <p:nvPr/>
        </p:nvSpPr>
        <p:spPr>
          <a:xfrm>
            <a:off x="726755" y="5019972"/>
            <a:ext cx="300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помощь в одевании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E0DBE9-B805-43A6-07D9-35773BDFE17F}"/>
              </a:ext>
            </a:extLst>
          </p:cNvPr>
          <p:cNvSpPr txBox="1"/>
          <p:nvPr/>
        </p:nvSpPr>
        <p:spPr>
          <a:xfrm>
            <a:off x="5153245" y="3309237"/>
            <a:ext cx="326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мытье рук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E0DA25-2989-CDFB-453C-FAC7168B1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245" y="3795972"/>
            <a:ext cx="3264000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77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692A3-B439-B61B-D41A-1158566A7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A0B90B8-27B2-52A9-B5B8-3EAF06DF1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31CA19-A6E7-DDB0-C20F-7C0D1EB53CF4}"/>
              </a:ext>
            </a:extLst>
          </p:cNvPr>
          <p:cNvSpPr txBox="1"/>
          <p:nvPr/>
        </p:nvSpPr>
        <p:spPr>
          <a:xfrm>
            <a:off x="1743740" y="233916"/>
            <a:ext cx="5592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Ручной труд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2C64C9-2390-1898-AE9D-235290BA5F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70" y="603248"/>
            <a:ext cx="2224863" cy="296648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78BD3A4-6A39-C482-4B51-0753EB189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6704" y="991052"/>
            <a:ext cx="3250455" cy="2448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6D37B96-8B59-6FBF-3CD3-43BB20471C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46705" y="3801170"/>
            <a:ext cx="3250454" cy="244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1A51B0F-B724-942A-C1BD-A39ED7BE8C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26" y="3801170"/>
            <a:ext cx="3250457" cy="24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35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5A025-76A5-007B-6E36-5891CB7C4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042185E-C4D1-FE8B-2DEA-7E7A2BD75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7A8F6A-F47D-9A3A-060C-6C91EE99A00B}"/>
              </a:ext>
            </a:extLst>
          </p:cNvPr>
          <p:cNvSpPr txBox="1"/>
          <p:nvPr/>
        </p:nvSpPr>
        <p:spPr>
          <a:xfrm>
            <a:off x="1566034" y="135398"/>
            <a:ext cx="5507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Знакомство с трудом взрослых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26D8E55-BE5D-1C09-633C-51D1B7191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78" b="22947"/>
          <a:stretch>
            <a:fillRect/>
          </a:stretch>
        </p:blipFill>
        <p:spPr>
          <a:xfrm>
            <a:off x="17226" y="667044"/>
            <a:ext cx="3870746" cy="313660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41E99F-2BFC-9C17-2893-271D4CDB8F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7284" y="609174"/>
            <a:ext cx="3586716" cy="26900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1850F4-F0E6-89AB-22F5-AB63B715E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70" y="4012536"/>
            <a:ext cx="3841897" cy="28814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08AD78-12B8-48D5-06E3-0B8874A282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3193" y="4012536"/>
            <a:ext cx="4251643" cy="204610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B380B3A-4C21-AB52-1EF5-4A049F5BAF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7" t="11696" r="16931" b="-11696"/>
          <a:stretch>
            <a:fillRect/>
          </a:stretch>
        </p:blipFill>
        <p:spPr>
          <a:xfrm>
            <a:off x="1594884" y="738963"/>
            <a:ext cx="5879804" cy="447675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5D68D16-F168-C35E-3D81-0196940578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2167"/>
            <a:ext cx="9144000" cy="41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805E5-0750-59F9-44B5-24AE8D782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96C1D43-8695-1B37-292A-CE50DE9858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3F05D4-602D-86AA-CD56-A5E75CF8B28D}"/>
              </a:ext>
            </a:extLst>
          </p:cNvPr>
          <p:cNvSpPr txBox="1"/>
          <p:nvPr/>
        </p:nvSpPr>
        <p:spPr>
          <a:xfrm>
            <a:off x="361507" y="308344"/>
            <a:ext cx="83146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труда в разновозрастной группе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поручения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для младших и детей, которым нужна поддержка.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Дежурства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пары «старший + младший»: старший объясняет, младший помогает.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Коллективный труд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общий результат объединяет группу (уборка участка, оформление клумбы).</a:t>
            </a:r>
          </a:p>
          <a:p>
            <a:pPr marL="342900" lvl="0" indent="-342900">
              <a:buFont typeface="Wingdings" panose="05000000000000000000" pitchFamily="2" charset="2"/>
              <a:buChar char="v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Мини-проекты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«Вот какой урожай», «Кормушка для птиц», «Цветник группы».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5A8B90-86DE-990E-FBF7-420E8CA9A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5222" y="4369982"/>
            <a:ext cx="1487229" cy="19829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98A864-066B-B3EE-E6EF-686A2C42B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507" y="4369982"/>
            <a:ext cx="1487229" cy="198297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9CB4D0A-49FC-CCD3-5E26-EC99C3995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116" y="4369982"/>
            <a:ext cx="1485001" cy="1980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50EF6BE-0386-3581-0DCC-74CEC9C122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857" y="4369982"/>
            <a:ext cx="1485000" cy="1980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B9238A7-AE7C-5C66-28DE-C8D49D7A09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523" y="4369982"/>
            <a:ext cx="1485000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00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9F58-4D28-B5D5-6C16-640E5DF7D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D788B6-54F0-DA52-47B8-617342B7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262DB2-3DE1-8920-7C99-8A97292E1639}"/>
              </a:ext>
            </a:extLst>
          </p:cNvPr>
          <p:cNvSpPr txBox="1"/>
          <p:nvPr/>
        </p:nvSpPr>
        <p:spPr>
          <a:xfrm>
            <a:off x="669851" y="393405"/>
            <a:ext cx="822148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другими образовательными областями</a:t>
            </a:r>
          </a:p>
          <a:p>
            <a:pPr algn="ctr"/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развитие: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наблюдение за ростом растений, эксперименты с поливом.</a:t>
            </a:r>
          </a:p>
          <a:p>
            <a:pPr lvl="0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Речевое развитие: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обсуждение этапов работы, составление рассказов «Как мы трудились».</a:t>
            </a:r>
          </a:p>
          <a:p>
            <a:pPr lvl="0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оформление выставки «Наши трудовые успехи».</a:t>
            </a:r>
          </a:p>
          <a:p>
            <a:pPr lvl="0"/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развитие: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труд на свежем</a:t>
            </a:r>
          </a:p>
          <a:p>
            <a:pPr lvl="0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воздухе, развитие моторики.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3223E7-ECD2-D21A-FB04-6BB2D1A12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755" y="3992959"/>
            <a:ext cx="1894974" cy="252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8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FCD43-D123-16FC-6B79-6E0D59C4D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1604C9-2456-D529-E7D2-DB8E3E054A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DCC7C6D-CA8A-471D-8391-C792E017A951}"/>
              </a:ext>
            </a:extLst>
          </p:cNvPr>
          <p:cNvSpPr txBox="1"/>
          <p:nvPr/>
        </p:nvSpPr>
        <p:spPr>
          <a:xfrm>
            <a:off x="481263" y="233916"/>
            <a:ext cx="755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 трудности и решения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FEC6A66A-A2FF-A249-F73B-1C2CF4FAAB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459064"/>
              </p:ext>
            </p:extLst>
          </p:nvPr>
        </p:nvGraphicFramePr>
        <p:xfrm>
          <a:off x="0" y="837164"/>
          <a:ext cx="8920716" cy="5361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6680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ED51E-3F2B-CDB6-BC27-30868AFA8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5CE01E-16F9-5114-A495-39B7F24D81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A254A4-0E64-28E2-7939-BB54FD737377}"/>
              </a:ext>
            </a:extLst>
          </p:cNvPr>
          <p:cNvSpPr txBox="1"/>
          <p:nvPr/>
        </p:nvSpPr>
        <p:spPr>
          <a:xfrm>
            <a:off x="1424763" y="180753"/>
            <a:ext cx="68154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и выводы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870852-77B6-FF3C-7305-C7ABF08DBB12}"/>
              </a:ext>
            </a:extLst>
          </p:cNvPr>
          <p:cNvSpPr txBox="1"/>
          <p:nvPr/>
        </p:nvSpPr>
        <p:spPr>
          <a:xfrm>
            <a:off x="265814" y="827084"/>
            <a:ext cx="8569842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Лето даёт уникальные возможности для трудового воспитания.</a:t>
            </a:r>
          </a:p>
          <a:p>
            <a:pPr lvl="0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разновозрастной группе важно дифференцировать задания и использовать взаимопомощь.</a:t>
            </a:r>
          </a:p>
          <a:p>
            <a:pPr lvl="0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 должен быть посильным, безопасным и приносить видимый результат.</a:t>
            </a:r>
          </a:p>
          <a:p>
            <a:pPr lvl="0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другими областями делает труд осмысленным и интересным.</a:t>
            </a:r>
          </a:p>
          <a:p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3237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1126</TotalTime>
  <Words>448</Words>
  <Application>Microsoft Office PowerPoint</Application>
  <PresentationFormat>Экран (4:3)</PresentationFormat>
  <Paragraphs>75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Times New Roman</vt:lpstr>
      <vt:lpstr>Wingdings</vt:lpstr>
      <vt:lpstr>Тема Office</vt:lpstr>
      <vt:lpstr>«Трудовое воспитание в разновозрастной группе:  лето как ресурс развития».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4</cp:revision>
  <dcterms:created xsi:type="dcterms:W3CDTF">2026-09-01T04:41:55Z</dcterms:created>
  <dcterms:modified xsi:type="dcterms:W3CDTF">2026-09-03T09:24:11Z</dcterms:modified>
</cp:coreProperties>
</file>